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1126" r:id="rId2"/>
    <p:sldId id="1130" r:id="rId3"/>
    <p:sldId id="1133" r:id="rId4"/>
    <p:sldId id="1135" r:id="rId5"/>
    <p:sldId id="1134" r:id="rId6"/>
    <p:sldId id="1131" r:id="rId7"/>
    <p:sldId id="1128" r:id="rId8"/>
    <p:sldId id="1129" r:id="rId9"/>
    <p:sldId id="1132" r:id="rId10"/>
    <p:sldId id="1136" r:id="rId11"/>
    <p:sldId id="1124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2" autoAdjust="0"/>
    <p:restoredTop sz="90099" autoAdjust="0"/>
  </p:normalViewPr>
  <p:slideViewPr>
    <p:cSldViewPr snapToGrid="0">
      <p:cViewPr varScale="1">
        <p:scale>
          <a:sx n="93" d="100"/>
          <a:sy n="93" d="100"/>
        </p:scale>
        <p:origin x="2232" y="2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C0DE7-E4FA-4018-BA51-00FBE15D06B2}" type="datetimeFigureOut">
              <a:rPr lang="sl-SI" smtClean="0"/>
              <a:t>27. 09. 22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45C8D-2E68-4A81-BB58-EB5AE299B9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6779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06E7-5727-42E0-9A1A-09AB7376AB05}" type="datetime1">
              <a:rPr lang="sl-SI" smtClean="0"/>
              <a:t>27. 09. 22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FBC0-1231-4731-8B3A-A8B569D990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5304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3C571-D254-4D2B-A55E-7491829C6DDB}" type="datetime1">
              <a:rPr lang="sl-SI" smtClean="0"/>
              <a:t>27. 09. 22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FBC0-1231-4731-8B3A-A8B569D990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10909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C307-8A79-4033-9355-BB246B9E7A72}" type="datetime1">
              <a:rPr lang="sl-SI" smtClean="0"/>
              <a:t>27. 09. 22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FBC0-1231-4731-8B3A-A8B569D990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44164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8A47-4168-4B0E-A7F3-2D2847B6D4CD}" type="datetime1">
              <a:rPr lang="sl-SI" smtClean="0"/>
              <a:t>27. 09. 22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FBC0-1231-4731-8B3A-A8B569D990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51318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F454A-B717-4083-B35B-CDBAB320EA74}" type="datetime1">
              <a:rPr lang="sl-SI" smtClean="0"/>
              <a:t>27. 09. 22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FBC0-1231-4731-8B3A-A8B569D990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96215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8B9BA-741D-4CF0-BD83-B111D2F55E46}" type="datetime1">
              <a:rPr lang="sl-SI" smtClean="0"/>
              <a:t>27. 09. 22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FBC0-1231-4731-8B3A-A8B569D990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4691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384D-D19F-4BC4-B5DE-65BC9FCBC320}" type="datetime1">
              <a:rPr lang="sl-SI" smtClean="0"/>
              <a:t>27. 09. 22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FBC0-1231-4731-8B3A-A8B569D990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8085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EFE7-FF26-4CE0-9628-C30A672B8905}" type="datetime1">
              <a:rPr lang="sl-SI" smtClean="0"/>
              <a:t>27. 09. 22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FBC0-1231-4731-8B3A-A8B569D990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53923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2275-664F-4E2F-BC07-0D010103A016}" type="datetime1">
              <a:rPr lang="sl-SI" smtClean="0"/>
              <a:t>27. 09. 22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FBC0-1231-4731-8B3A-A8B569D990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57210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6A3B8-77DB-436E-AE81-1BE228D3D79B}" type="datetime1">
              <a:rPr lang="sl-SI" smtClean="0"/>
              <a:t>27. 09. 22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FBC0-1231-4731-8B3A-A8B569D990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80924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6BB6-54CA-4793-B147-F45F9748B74B}" type="datetime1">
              <a:rPr lang="sl-SI" smtClean="0"/>
              <a:t>27. 09. 22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FBC0-1231-4731-8B3A-A8B569D990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60992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F652A-45FC-4332-8993-B18D42079FB4}" type="datetime1">
              <a:rPr lang="sl-SI" smtClean="0"/>
              <a:t>27. 09. 22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DFBC0-1231-4731-8B3A-A8B569D990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3157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značba mesta vsebine 12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870"/>
            <a:ext cx="9144000" cy="6103620"/>
          </a:xfrm>
        </p:spPr>
      </p:pic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FBC0-1231-4731-8B3A-A8B569D990AE}" type="slidenum">
              <a:rPr lang="sl-SI" smtClean="0"/>
              <a:t>1</a:t>
            </a:fld>
            <a:endParaRPr lang="sl-SI" dirty="0"/>
          </a:p>
        </p:txBody>
      </p:sp>
      <p:sp>
        <p:nvSpPr>
          <p:cNvPr id="11" name="Označba mesta noge 4"/>
          <p:cNvSpPr txBox="1">
            <a:spLocks/>
          </p:cNvSpPr>
          <p:nvPr/>
        </p:nvSpPr>
        <p:spPr>
          <a:xfrm>
            <a:off x="2510790" y="2064046"/>
            <a:ext cx="3821430" cy="65525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l-S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3000" dirty="0">
                <a:solidFill>
                  <a:schemeClr val="bg1"/>
                </a:solidFill>
              </a:rPr>
              <a:t>Nacionalna kolesarska konferenca</a:t>
            </a:r>
          </a:p>
          <a:p>
            <a:r>
              <a:rPr lang="sl-SI" sz="3000" dirty="0">
                <a:solidFill>
                  <a:schemeClr val="bg1"/>
                </a:solidFill>
              </a:rPr>
              <a:t>28. september 2022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77A22B0E-18A1-42E6-A631-1963F9444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79" y="888562"/>
            <a:ext cx="1198652" cy="343011"/>
          </a:xfrm>
          <a:prstGeom prst="rect">
            <a:avLst/>
          </a:prstGeom>
        </p:spPr>
      </p:pic>
      <p:pic>
        <p:nvPicPr>
          <p:cNvPr id="8" name="Picture 3" descr="I_FEEL_SLOVEN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6270" y="891211"/>
            <a:ext cx="632460" cy="3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FA5F9EB-750C-2C40-A579-92D0EFC0955E}"/>
              </a:ext>
            </a:extLst>
          </p:cNvPr>
          <p:cNvSpPr txBox="1">
            <a:spLocks/>
          </p:cNvSpPr>
          <p:nvPr/>
        </p:nvSpPr>
        <p:spPr>
          <a:xfrm>
            <a:off x="2510790" y="4886218"/>
            <a:ext cx="4122420" cy="73829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l-S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800" b="1" dirty="0">
                <a:solidFill>
                  <a:schemeClr val="bg1"/>
                </a:solidFill>
                <a:latin typeface="+mj-lt"/>
              </a:rPr>
              <a:t>Ksenija Flegar, </a:t>
            </a:r>
          </a:p>
          <a:p>
            <a:r>
              <a:rPr lang="sl-SI" sz="1800" b="1" dirty="0">
                <a:solidFill>
                  <a:schemeClr val="bg1"/>
                </a:solidFill>
                <a:latin typeface="+mj-lt"/>
              </a:rPr>
              <a:t>Direktorica direktorata za turizem</a:t>
            </a:r>
            <a:endParaRPr lang="en-US" sz="1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18370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885950" y="1003300"/>
            <a:ext cx="7886700" cy="994172"/>
          </a:xfrm>
        </p:spPr>
        <p:txBody>
          <a:bodyPr>
            <a:normAutofit/>
          </a:bodyPr>
          <a:lstStyle/>
          <a:p>
            <a:r>
              <a:rPr lang="sl-SI" sz="3000" dirty="0">
                <a:solidFill>
                  <a:schemeClr val="bg1"/>
                </a:solidFill>
              </a:rPr>
              <a:t>SLOVENIA GREEN – DOBRE PRAKSE</a:t>
            </a:r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49"/>
            <a:ext cx="9144000" cy="6094476"/>
          </a:xfrm>
        </p:spPr>
      </p:pic>
      <p:sp>
        <p:nvSpPr>
          <p:cNvPr id="15" name="Označba mesta datuma 1"/>
          <p:cNvSpPr>
            <a:spLocks noGrp="1"/>
          </p:cNvSpPr>
          <p:nvPr>
            <p:ph type="dt" sz="half" idx="10"/>
          </p:nvPr>
        </p:nvSpPr>
        <p:spPr>
          <a:xfrm>
            <a:off x="229349" y="5612607"/>
            <a:ext cx="2057400" cy="273844"/>
          </a:xfrm>
        </p:spPr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28. 09. 2022</a:t>
            </a: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FBC0-1231-4731-8B3A-A8B569D990AE}" type="slidenum">
              <a:rPr lang="sl-SI" smtClean="0"/>
              <a:t>10</a:t>
            </a:fld>
            <a:endParaRPr lang="sl-SI"/>
          </a:p>
        </p:txBody>
      </p:sp>
      <p:sp>
        <p:nvSpPr>
          <p:cNvPr id="11" name="Označba mesta vsebine 2"/>
          <p:cNvSpPr txBox="1">
            <a:spLocks/>
          </p:cNvSpPr>
          <p:nvPr/>
        </p:nvSpPr>
        <p:spPr>
          <a:xfrm>
            <a:off x="1814512" y="3096387"/>
            <a:ext cx="5672138" cy="43636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100" dirty="0">
                <a:solidFill>
                  <a:schemeClr val="bg1"/>
                </a:solidFill>
              </a:rPr>
              <a:t>PLATINASTA TURISTIČNA DESTINACIJA BOHINJ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77A22B0E-18A1-42E6-A631-1963F9444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50" y="1328881"/>
            <a:ext cx="1198652" cy="343011"/>
          </a:xfrm>
          <a:prstGeom prst="rect">
            <a:avLst/>
          </a:prstGeom>
        </p:spPr>
      </p:pic>
      <p:pic>
        <p:nvPicPr>
          <p:cNvPr id="13" name="Picture 3" descr="I_FEEL_SLOVEN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0420" y="1331530"/>
            <a:ext cx="632460" cy="3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060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726"/>
            <a:ext cx="9144000" cy="6094476"/>
          </a:xfrm>
          <a:prstGeom prst="rect">
            <a:avLst/>
          </a:prstGeom>
        </p:spPr>
      </p:pic>
      <p:sp>
        <p:nvSpPr>
          <p:cNvPr id="5" name="Pravokotnik 1"/>
          <p:cNvSpPr/>
          <p:nvPr/>
        </p:nvSpPr>
        <p:spPr>
          <a:xfrm>
            <a:off x="1613482" y="2076853"/>
            <a:ext cx="591703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sl-SI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Verdana" panose="020B0604030504040204" pitchFamily="34" charset="0"/>
              </a:rPr>
              <a:t>HVALA ZA POZORNOST</a:t>
            </a:r>
            <a:endParaRPr lang="sl-SI" sz="45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Verdana" panose="020B0604030504040204" pitchFamily="34" charset="0"/>
            </a:endParaRPr>
          </a:p>
          <a:p>
            <a:pPr algn="ctr" eaLnBrk="1" hangingPunct="1">
              <a:defRPr/>
            </a:pPr>
            <a:r>
              <a:rPr lang="sl-SI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1508" name="Picture 7" descr="I_FEEL_SLOVEN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809" y="1093471"/>
            <a:ext cx="799013" cy="39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7A22B0E-18A1-42E6-A631-1963F9444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09" y="1093470"/>
            <a:ext cx="1304159" cy="37320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9849" y="4702554"/>
            <a:ext cx="4124302" cy="78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52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>
          <a:xfrm>
            <a:off x="315074" y="5364957"/>
            <a:ext cx="956310" cy="259556"/>
          </a:xfrm>
        </p:spPr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28. 09. 2022</a:t>
            </a:r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>
          <a:xfrm>
            <a:off x="1828800" y="932298"/>
            <a:ext cx="5657850" cy="726758"/>
          </a:xfrm>
        </p:spPr>
        <p:txBody>
          <a:bodyPr/>
          <a:lstStyle/>
          <a:p>
            <a:r>
              <a:rPr lang="sl-SI" sz="3000" dirty="0">
                <a:solidFill>
                  <a:schemeClr val="accent6"/>
                </a:solidFill>
              </a:rPr>
              <a:t>INFRASTRUKTURA IN REŽIMI 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FBC0-1231-4731-8B3A-A8B569D990AE}" type="slidenum">
              <a:rPr lang="sl-SI" smtClean="0"/>
              <a:t>2</a:t>
            </a:fld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726"/>
            <a:ext cx="9144000" cy="6094476"/>
          </a:xfrm>
          <a:prstGeom prst="rect">
            <a:avLst/>
          </a:prstGeom>
        </p:spPr>
      </p:pic>
      <p:sp>
        <p:nvSpPr>
          <p:cNvPr id="7" name="Označba mesta noge 2"/>
          <p:cNvSpPr txBox="1">
            <a:spLocks/>
          </p:cNvSpPr>
          <p:nvPr/>
        </p:nvSpPr>
        <p:spPr>
          <a:xfrm>
            <a:off x="1120140" y="2133124"/>
            <a:ext cx="3017520" cy="2092166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l-S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sl-SI" sz="1800" dirty="0">
                <a:solidFill>
                  <a:schemeClr val="bg1"/>
                </a:solidFill>
              </a:rPr>
              <a:t>Več kot 15.000 km planinskih, pohodniških in tematskih poti.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sl-SI" sz="1800" dirty="0">
              <a:solidFill>
                <a:schemeClr val="bg1"/>
              </a:solidFill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sl-SI" sz="1800" dirty="0">
                <a:solidFill>
                  <a:schemeClr val="bg1"/>
                </a:solidFill>
              </a:rPr>
              <a:t>Dopolnjujejo jih daljinske in kolesarske poti.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sl-SI" sz="1800" dirty="0">
              <a:solidFill>
                <a:schemeClr val="bg1"/>
              </a:solidFill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sl-SI" sz="1800" dirty="0">
                <a:solidFill>
                  <a:schemeClr val="bg1"/>
                </a:solidFill>
              </a:rPr>
              <a:t>PREDSTAVLJA POMEMBNO KONKUREČNO PREDNOST</a:t>
            </a:r>
          </a:p>
        </p:txBody>
      </p:sp>
      <p:sp>
        <p:nvSpPr>
          <p:cNvPr id="8" name="Označba mesta noge 2"/>
          <p:cNvSpPr txBox="1">
            <a:spLocks/>
          </p:cNvSpPr>
          <p:nvPr/>
        </p:nvSpPr>
        <p:spPr>
          <a:xfrm>
            <a:off x="4687403" y="1374694"/>
            <a:ext cx="3541095" cy="360902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l-S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l-SI" sz="1800" dirty="0">
                <a:solidFill>
                  <a:schemeClr val="bg1"/>
                </a:solidFill>
              </a:rPr>
              <a:t>ZAHTEVNA VPRAŠANJA NAČRTOVALCEV:</a:t>
            </a:r>
          </a:p>
          <a:p>
            <a:pPr algn="l"/>
            <a:endParaRPr lang="sl-SI" sz="1800" dirty="0">
              <a:solidFill>
                <a:schemeClr val="bg1"/>
              </a:solidFill>
            </a:endParaRPr>
          </a:p>
          <a:p>
            <a:pPr algn="l"/>
            <a:r>
              <a:rPr lang="sl-SI" sz="1800" dirty="0">
                <a:solidFill>
                  <a:schemeClr val="bg1"/>
                </a:solidFill>
              </a:rPr>
              <a:t>Lastništvo, odškodnine, usklajevanje tras, regulacija obiska, stroški vzdrževanja, zaračunavanje pristojbin, pristojni nadzor, digitalizacija, razvoj servisnih služb, urejanje same infrastrukture.</a:t>
            </a:r>
          </a:p>
        </p:txBody>
      </p:sp>
      <p:pic>
        <p:nvPicPr>
          <p:cNvPr id="9" name="Picture 3" descr="I_FEEL_SLOVEN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3789" y="1204514"/>
            <a:ext cx="632460" cy="3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77A22B0E-18A1-42E6-A631-1963F9444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75" y="1124171"/>
            <a:ext cx="1198652" cy="34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45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85938" y="871538"/>
            <a:ext cx="7886700" cy="994172"/>
          </a:xfrm>
        </p:spPr>
        <p:txBody>
          <a:bodyPr>
            <a:normAutofit/>
          </a:bodyPr>
          <a:lstStyle/>
          <a:p>
            <a:r>
              <a:rPr lang="sl-SI" sz="3000" dirty="0">
                <a:solidFill>
                  <a:schemeClr val="bg1"/>
                </a:solidFill>
              </a:rPr>
              <a:t>TRAJNOSTNA MOBILNOST STRATEŠKO</a:t>
            </a:r>
          </a:p>
        </p:txBody>
      </p:sp>
      <p:pic>
        <p:nvPicPr>
          <p:cNvPr id="10" name="Označba mesta vsebine 9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576"/>
            <a:ext cx="9144000" cy="6094476"/>
          </a:xfrm>
        </p:spPr>
      </p:pic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FBC0-1231-4731-8B3A-A8B569D990AE}" type="slidenum">
              <a:rPr lang="sl-SI" smtClean="0"/>
              <a:t>3</a:t>
            </a:fld>
            <a:endParaRPr lang="sl-SI"/>
          </a:p>
        </p:txBody>
      </p:sp>
      <p:sp>
        <p:nvSpPr>
          <p:cNvPr id="11" name="Naslov 1"/>
          <p:cNvSpPr txBox="1">
            <a:spLocks/>
          </p:cNvSpPr>
          <p:nvPr/>
        </p:nvSpPr>
        <p:spPr>
          <a:xfrm>
            <a:off x="1471612" y="2661641"/>
            <a:ext cx="7158038" cy="12930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550" dirty="0">
                <a:solidFill>
                  <a:schemeClr val="bg1"/>
                </a:solidFill>
              </a:rPr>
              <a:t>STRATEGIJA SLOVENSKEGA TURIZMA 2022-28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550" dirty="0">
                <a:solidFill>
                  <a:schemeClr val="bg1"/>
                </a:solidFill>
              </a:rPr>
              <a:t>STRATEGIJA RAZVOJA PROMETA RS DO L 2030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550" dirty="0">
                <a:solidFill>
                  <a:schemeClr val="bg1"/>
                </a:solidFill>
              </a:rPr>
              <a:t>PODNEBNA STRATEGIJA 2050</a:t>
            </a:r>
          </a:p>
        </p:txBody>
      </p:sp>
      <p:pic>
        <p:nvPicPr>
          <p:cNvPr id="12" name="Picture 3" descr="I_FEEL_SLOVEN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9133" y="1185479"/>
            <a:ext cx="632460" cy="3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77A22B0E-18A1-42E6-A631-1963F9444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8" y="1182830"/>
            <a:ext cx="1198652" cy="343011"/>
          </a:xfrm>
          <a:prstGeom prst="rect">
            <a:avLst/>
          </a:prstGeom>
        </p:spPr>
      </p:pic>
      <p:sp>
        <p:nvSpPr>
          <p:cNvPr id="14" name="Označba mesta datuma 1"/>
          <p:cNvSpPr txBox="1">
            <a:spLocks/>
          </p:cNvSpPr>
          <p:nvPr/>
        </p:nvSpPr>
        <p:spPr>
          <a:xfrm>
            <a:off x="58648" y="5624513"/>
            <a:ext cx="956310" cy="26469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l-S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900" dirty="0">
                <a:solidFill>
                  <a:schemeClr val="bg1"/>
                </a:solidFill>
              </a:rPr>
              <a:t>28. 09. 2022</a:t>
            </a:r>
          </a:p>
        </p:txBody>
      </p:sp>
    </p:spTree>
    <p:extLst>
      <p:ext uri="{BB962C8B-B14F-4D97-AF65-F5344CB8AC3E}">
        <p14:creationId xmlns:p14="http://schemas.microsoft.com/office/powerpoint/2010/main" val="3682193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050256" y="789385"/>
            <a:ext cx="7886700" cy="994172"/>
          </a:xfrm>
        </p:spPr>
        <p:txBody>
          <a:bodyPr>
            <a:normAutofit/>
          </a:bodyPr>
          <a:lstStyle/>
          <a:p>
            <a:pPr marL="342900" indent="-342900"/>
            <a:r>
              <a:rPr lang="sl-SI" sz="3000" dirty="0">
                <a:solidFill>
                  <a:schemeClr val="accent6"/>
                </a:solidFill>
              </a:rPr>
              <a:t>PODNEBNA STRATEGIJA 2050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28650" y="2507456"/>
            <a:ext cx="7886700" cy="3178968"/>
          </a:xfrm>
        </p:spPr>
        <p:txBody>
          <a:bodyPr>
            <a:normAutofit fontScale="70000" lnSpcReduction="20000"/>
          </a:bodyPr>
          <a:lstStyle/>
          <a:p>
            <a:r>
              <a:rPr lang="sl-SI" dirty="0">
                <a:solidFill>
                  <a:schemeClr val="bg1"/>
                </a:solidFill>
              </a:rPr>
              <a:t>Trajnostno mobilnost</a:t>
            </a:r>
          </a:p>
          <a:p>
            <a:r>
              <a:rPr lang="sl-SI" dirty="0">
                <a:solidFill>
                  <a:schemeClr val="bg1"/>
                </a:solidFill>
              </a:rPr>
              <a:t>Zmanjšanje emisij in toplogrednih plinov</a:t>
            </a:r>
          </a:p>
          <a:p>
            <a:r>
              <a:rPr lang="sl-SI" dirty="0">
                <a:solidFill>
                  <a:schemeClr val="bg1"/>
                </a:solidFill>
              </a:rPr>
              <a:t>Omogočili </a:t>
            </a:r>
            <a:r>
              <a:rPr lang="sl-SI" dirty="0" err="1">
                <a:solidFill>
                  <a:schemeClr val="bg1"/>
                </a:solidFill>
              </a:rPr>
              <a:t>nizkoogljično</a:t>
            </a:r>
            <a:r>
              <a:rPr lang="sl-SI" dirty="0">
                <a:solidFill>
                  <a:schemeClr val="bg1"/>
                </a:solidFill>
              </a:rPr>
              <a:t> gospodarstvo </a:t>
            </a:r>
          </a:p>
          <a:p>
            <a:r>
              <a:rPr lang="sl-SI" dirty="0">
                <a:solidFill>
                  <a:schemeClr val="bg1"/>
                </a:solidFill>
              </a:rPr>
              <a:t>Vključno s sektorjem turizma</a:t>
            </a:r>
          </a:p>
          <a:p>
            <a:endParaRPr lang="sl-SI" dirty="0">
              <a:solidFill>
                <a:schemeClr val="bg1"/>
              </a:solidFill>
            </a:endParaRPr>
          </a:p>
          <a:p>
            <a:endParaRPr lang="sl-SI" dirty="0">
              <a:solidFill>
                <a:schemeClr val="bg1"/>
              </a:solidFill>
            </a:endParaRPr>
          </a:p>
          <a:p>
            <a:endParaRPr lang="sl-SI" dirty="0">
              <a:solidFill>
                <a:schemeClr val="bg1"/>
              </a:solidFill>
            </a:endParaRPr>
          </a:p>
          <a:p>
            <a:r>
              <a:rPr lang="sl-SI" dirty="0">
                <a:solidFill>
                  <a:schemeClr val="bg1"/>
                </a:solidFill>
              </a:rPr>
              <a:t>Sodobne tehnologije in digitalizacija prometnih sistemov omogočajo trajnostno mobilnost tudi v potovalnem in turističnem sektorju!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>
          <a:xfrm>
            <a:off x="157163" y="7116961"/>
            <a:ext cx="2057400" cy="273844"/>
          </a:xfrm>
        </p:spPr>
        <p:txBody>
          <a:bodyPr/>
          <a:lstStyle/>
          <a:p>
            <a:fld id="{F15F8A47-4168-4B0E-A7F3-2D2847B6D4CD}" type="datetime1">
              <a:rPr lang="sl-SI" smtClean="0">
                <a:solidFill>
                  <a:schemeClr val="bg1"/>
                </a:solidFill>
              </a:rPr>
              <a:t>27. 09. 22</a:t>
            </a:fld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FBC0-1231-4731-8B3A-A8B569D990AE}" type="slidenum">
              <a:rPr lang="sl-SI" smtClean="0"/>
              <a:t>4</a:t>
            </a:fld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5744"/>
            <a:ext cx="9144000" cy="68580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7A22B0E-18A1-42E6-A631-1963F9444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4" y="1055566"/>
            <a:ext cx="1198652" cy="343011"/>
          </a:xfrm>
          <a:prstGeom prst="rect">
            <a:avLst/>
          </a:prstGeom>
        </p:spPr>
      </p:pic>
      <p:pic>
        <p:nvPicPr>
          <p:cNvPr id="9" name="Picture 3" descr="I_FEEL_SLOVEN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7601" y="1055566"/>
            <a:ext cx="632460" cy="3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708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56723" y="1084465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sl-SI" dirty="0">
                <a:solidFill>
                  <a:schemeClr val="bg1"/>
                </a:solidFill>
              </a:rPr>
              <a:t>STRATEGIJA RAZVOJA PROMETA RS DO L 2030</a:t>
            </a:r>
            <a:br>
              <a:rPr lang="sl-SI" dirty="0">
                <a:solidFill>
                  <a:schemeClr val="bg1"/>
                </a:solidFill>
              </a:rPr>
            </a:br>
            <a:r>
              <a:rPr lang="sl-SI" sz="2325" dirty="0">
                <a:solidFill>
                  <a:schemeClr val="bg1"/>
                </a:solidFill>
              </a:rPr>
              <a:t>posveča veliko pozornost ukrepom </a:t>
            </a:r>
            <a:r>
              <a:rPr lang="sl-SI" sz="2325" b="1" u="sng" dirty="0">
                <a:solidFill>
                  <a:schemeClr val="bg1"/>
                </a:solidFill>
              </a:rPr>
              <a:t>trajnostne mobilnosti v turizmu</a:t>
            </a:r>
            <a:r>
              <a:rPr lang="sl-SI" sz="2325" dirty="0">
                <a:solidFill>
                  <a:schemeClr val="bg1"/>
                </a:solidFill>
              </a:rPr>
              <a:t>!</a:t>
            </a:r>
            <a:br>
              <a:rPr lang="sl-SI" dirty="0">
                <a:solidFill>
                  <a:schemeClr val="bg1"/>
                </a:solidFill>
              </a:rPr>
            </a:b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98995" y="2017939"/>
            <a:ext cx="7886700" cy="3655601"/>
          </a:xfrm>
          <a:noFill/>
        </p:spPr>
        <p:txBody>
          <a:bodyPr>
            <a:normAutofit fontScale="70000" lnSpcReduction="20000"/>
          </a:bodyPr>
          <a:lstStyle/>
          <a:p>
            <a:r>
              <a:rPr lang="sl-SI" dirty="0">
                <a:solidFill>
                  <a:schemeClr val="bg1"/>
                </a:solidFill>
              </a:rPr>
              <a:t>Vzpostavitev novih postajališč za avtobuse</a:t>
            </a:r>
          </a:p>
          <a:p>
            <a:r>
              <a:rPr lang="sl-SI" dirty="0">
                <a:solidFill>
                  <a:schemeClr val="bg1"/>
                </a:solidFill>
              </a:rPr>
              <a:t>Postaje za najem koles</a:t>
            </a:r>
          </a:p>
          <a:p>
            <a:r>
              <a:rPr lang="sl-SI" dirty="0">
                <a:solidFill>
                  <a:schemeClr val="bg1"/>
                </a:solidFill>
              </a:rPr>
              <a:t>Sistemi za najem koles</a:t>
            </a:r>
          </a:p>
          <a:p>
            <a:r>
              <a:rPr lang="sl-SI" dirty="0">
                <a:solidFill>
                  <a:schemeClr val="bg1"/>
                </a:solidFill>
              </a:rPr>
              <a:t>Električne polnilne postaje</a:t>
            </a:r>
          </a:p>
          <a:p>
            <a:r>
              <a:rPr lang="sl-SI" dirty="0">
                <a:solidFill>
                  <a:schemeClr val="bg1"/>
                </a:solidFill>
              </a:rPr>
              <a:t>PIT stop točke ob AC</a:t>
            </a:r>
          </a:p>
          <a:p>
            <a:r>
              <a:rPr lang="sl-SI" dirty="0">
                <a:solidFill>
                  <a:schemeClr val="bg1"/>
                </a:solidFill>
              </a:rPr>
              <a:t>Integracija potniških in turističnih storitev</a:t>
            </a:r>
          </a:p>
          <a:p>
            <a:r>
              <a:rPr lang="sl-SI" dirty="0">
                <a:solidFill>
                  <a:schemeClr val="bg1"/>
                </a:solidFill>
              </a:rPr>
              <a:t>Potovalni itinerarji s časovnim aspektom informacij za mobilnost in turističnimi informacijami</a:t>
            </a:r>
          </a:p>
          <a:p>
            <a:r>
              <a:rPr lang="sl-SI" dirty="0">
                <a:solidFill>
                  <a:schemeClr val="bg1"/>
                </a:solidFill>
              </a:rPr>
              <a:t>Nove železniške proge</a:t>
            </a:r>
          </a:p>
          <a:p>
            <a:r>
              <a:rPr lang="sl-SI" dirty="0">
                <a:solidFill>
                  <a:schemeClr val="bg1"/>
                </a:solidFill>
              </a:rPr>
              <a:t>Uvajanje specializiranih vlakov – </a:t>
            </a:r>
            <a:r>
              <a:rPr lang="sl-SI" dirty="0" err="1">
                <a:solidFill>
                  <a:schemeClr val="bg1"/>
                </a:solidFill>
              </a:rPr>
              <a:t>Gourmet</a:t>
            </a:r>
            <a:r>
              <a:rPr lang="sl-SI" dirty="0">
                <a:solidFill>
                  <a:schemeClr val="bg1"/>
                </a:solidFill>
              </a:rPr>
              <a:t> vlak</a:t>
            </a:r>
          </a:p>
          <a:p>
            <a:r>
              <a:rPr lang="sl-SI" dirty="0">
                <a:solidFill>
                  <a:schemeClr val="bg1"/>
                </a:solidFill>
              </a:rPr>
              <a:t>Uvajanje aplikacij za nakup vozovnic in pametnih sistemov plačil …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>
          <a:xfrm>
            <a:off x="59804" y="5624512"/>
            <a:ext cx="2057400" cy="273844"/>
          </a:xfrm>
        </p:spPr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28. 09. 2022</a:t>
            </a: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FBC0-1231-4731-8B3A-A8B569D990AE}" type="slidenum">
              <a:rPr lang="sl-SI" smtClean="0"/>
              <a:t>5</a:t>
            </a:fld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726"/>
            <a:ext cx="9144000" cy="6094476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7A22B0E-18A1-42E6-A631-1963F9444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4" y="1055566"/>
            <a:ext cx="1198652" cy="343011"/>
          </a:xfrm>
          <a:prstGeom prst="rect">
            <a:avLst/>
          </a:prstGeom>
        </p:spPr>
      </p:pic>
      <p:pic>
        <p:nvPicPr>
          <p:cNvPr id="9" name="Picture 3" descr="I_FEEL_SLOVEN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9145" y="1107242"/>
            <a:ext cx="632460" cy="3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743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>
                <a:solidFill>
                  <a:schemeClr val="bg1"/>
                </a:solidFill>
              </a:rPr>
              <a:t>28. 09. 2022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FBC0-1231-4731-8B3A-A8B569D990AE}" type="slidenum">
              <a:rPr lang="sl-SI" smtClean="0"/>
              <a:t>6</a:t>
            </a:fld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648"/>
            <a:ext cx="9144000" cy="6094476"/>
          </a:xfrm>
          <a:prstGeom prst="rect">
            <a:avLst/>
          </a:prstGeom>
        </p:spPr>
      </p:pic>
      <p:sp>
        <p:nvSpPr>
          <p:cNvPr id="7" name="Naslov 1"/>
          <p:cNvSpPr txBox="1">
            <a:spLocks/>
          </p:cNvSpPr>
          <p:nvPr/>
        </p:nvSpPr>
        <p:spPr>
          <a:xfrm>
            <a:off x="944880" y="4206560"/>
            <a:ext cx="7886700" cy="160781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57213" indent="-557213">
              <a:buAutoNum type="arabicPeriod"/>
            </a:pPr>
            <a:r>
              <a:rPr lang="sl-SI" sz="2700" b="1" dirty="0">
                <a:solidFill>
                  <a:schemeClr val="bg1"/>
                </a:solidFill>
              </a:rPr>
              <a:t>Podpora nizko emisijski dostopnosti Slovenije</a:t>
            </a:r>
          </a:p>
          <a:p>
            <a:pPr marL="557213" indent="-557213">
              <a:buAutoNum type="arabicPeriod"/>
            </a:pPr>
            <a:r>
              <a:rPr lang="sl-SI" sz="2700" b="1" dirty="0">
                <a:solidFill>
                  <a:schemeClr val="bg1"/>
                </a:solidFill>
              </a:rPr>
              <a:t>Uvajanje </a:t>
            </a:r>
            <a:r>
              <a:rPr lang="sl-SI" sz="2700" b="1" dirty="0" err="1">
                <a:solidFill>
                  <a:schemeClr val="bg1"/>
                </a:solidFill>
              </a:rPr>
              <a:t>brezogljične</a:t>
            </a:r>
            <a:r>
              <a:rPr lang="sl-SI" sz="2700" b="1" dirty="0">
                <a:solidFill>
                  <a:schemeClr val="bg1"/>
                </a:solidFill>
              </a:rPr>
              <a:t> mobilnosti</a:t>
            </a:r>
          </a:p>
          <a:p>
            <a:pPr marL="557213" indent="-557213">
              <a:buAutoNum type="arabicPeriod"/>
            </a:pPr>
            <a:r>
              <a:rPr lang="sl-SI" sz="2700" b="1" dirty="0">
                <a:solidFill>
                  <a:schemeClr val="bg1"/>
                </a:solidFill>
              </a:rPr>
              <a:t>Integrirani javni potniški promet</a:t>
            </a:r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741881" y="910995"/>
            <a:ext cx="7886700" cy="9751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3000" dirty="0">
                <a:solidFill>
                  <a:schemeClr val="bg1"/>
                </a:solidFill>
              </a:rPr>
              <a:t>DOSTOPNOST IN TRAJNOSTNA MOBILNOST ZNOTRAJ STRATEGIJE TURIZMA 2022 - 28</a:t>
            </a:r>
          </a:p>
        </p:txBody>
      </p:sp>
      <p:pic>
        <p:nvPicPr>
          <p:cNvPr id="9" name="Picture 3" descr="I_FEEL_SLOVEN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9120" y="1147006"/>
            <a:ext cx="632460" cy="3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77A22B0E-18A1-42E6-A631-1963F9444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4" y="1055566"/>
            <a:ext cx="1198652" cy="343011"/>
          </a:xfrm>
          <a:prstGeom prst="rect">
            <a:avLst/>
          </a:prstGeom>
        </p:spPr>
      </p:pic>
      <p:sp>
        <p:nvSpPr>
          <p:cNvPr id="11" name="Označba mesta datuma 1"/>
          <p:cNvSpPr txBox="1">
            <a:spLocks/>
          </p:cNvSpPr>
          <p:nvPr/>
        </p:nvSpPr>
        <p:spPr>
          <a:xfrm>
            <a:off x="32384" y="5591671"/>
            <a:ext cx="956310" cy="26469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l-S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900" dirty="0">
                <a:solidFill>
                  <a:schemeClr val="bg1"/>
                </a:solidFill>
              </a:rPr>
              <a:t>28. 09. 2022</a:t>
            </a:r>
          </a:p>
        </p:txBody>
      </p:sp>
    </p:spTree>
    <p:extLst>
      <p:ext uri="{BB962C8B-B14F-4D97-AF65-F5344CB8AC3E}">
        <p14:creationId xmlns:p14="http://schemas.microsoft.com/office/powerpoint/2010/main" val="958243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>
          <a:xfrm>
            <a:off x="1085850" y="5624513"/>
            <a:ext cx="857250" cy="260271"/>
          </a:xfrm>
        </p:spPr>
        <p:txBody>
          <a:bodyPr/>
          <a:lstStyle/>
          <a:p>
            <a:r>
              <a:rPr lang="sl-SI">
                <a:solidFill>
                  <a:schemeClr val="bg1"/>
                </a:solidFill>
              </a:rPr>
              <a:t>28. 09. 2022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>
          <a:xfrm>
            <a:off x="1190926" y="1523968"/>
            <a:ext cx="2567940" cy="4101593"/>
          </a:xfrm>
        </p:spPr>
        <p:txBody>
          <a:bodyPr/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sl-SI" sz="1800">
                <a:solidFill>
                  <a:schemeClr val="bg1"/>
                </a:solidFill>
              </a:rPr>
              <a:t>Postopno uvajanje posameznih ukrepov (e-mobilnost, javna izposoja avtomobilov in koles, pametne rešitve …)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sl-SI" sz="1800">
                <a:solidFill>
                  <a:schemeClr val="bg1"/>
                </a:solidFill>
              </a:rPr>
              <a:t>Podpora aktivnim oblikam mobilnosti (investicije v infrastrukturo namenjeno kolesarjem in pešcem, umirjanje prometa v destinacijah…)</a:t>
            </a:r>
          </a:p>
          <a:p>
            <a:endParaRPr lang="sl-SI" sz="1800" dirty="0">
              <a:solidFill>
                <a:schemeClr val="bg1"/>
              </a:solidFill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FBC0-1231-4731-8B3A-A8B569D990AE}" type="slidenum">
              <a:rPr lang="sl-SI" smtClean="0"/>
              <a:t>7</a:t>
            </a:fld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" y="-23430"/>
            <a:ext cx="9145713" cy="6095618"/>
          </a:xfrm>
          <a:prstGeom prst="rect">
            <a:avLst/>
          </a:prstGeom>
        </p:spPr>
      </p:pic>
      <p:pic>
        <p:nvPicPr>
          <p:cNvPr id="6" name="Picture 3" descr="I_FEEL_SLOVEN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9120" y="1147006"/>
            <a:ext cx="632460" cy="3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7A22B0E-18A1-42E6-A631-1963F9444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04" y="1055566"/>
            <a:ext cx="1198652" cy="343011"/>
          </a:xfrm>
          <a:prstGeom prst="rect">
            <a:avLst/>
          </a:prstGeom>
        </p:spPr>
      </p:pic>
      <p:sp>
        <p:nvSpPr>
          <p:cNvPr id="9" name="Naslov 1"/>
          <p:cNvSpPr txBox="1">
            <a:spLocks/>
          </p:cNvSpPr>
          <p:nvPr/>
        </p:nvSpPr>
        <p:spPr>
          <a:xfrm>
            <a:off x="659129" y="973174"/>
            <a:ext cx="7886700" cy="649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3000" dirty="0">
                <a:solidFill>
                  <a:schemeClr val="accent6"/>
                </a:solidFill>
              </a:rPr>
              <a:t>MOBILNOST V DESTINACIJAH</a:t>
            </a:r>
          </a:p>
        </p:txBody>
      </p:sp>
      <p:sp>
        <p:nvSpPr>
          <p:cNvPr id="10" name="Označba mesta noge 2"/>
          <p:cNvSpPr txBox="1">
            <a:spLocks/>
          </p:cNvSpPr>
          <p:nvPr/>
        </p:nvSpPr>
        <p:spPr>
          <a:xfrm>
            <a:off x="4116214" y="1503281"/>
            <a:ext cx="4193654" cy="412123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l-S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sl-SI" sz="1800" dirty="0">
                <a:solidFill>
                  <a:schemeClr val="bg1"/>
                </a:solidFill>
              </a:rPr>
              <a:t>Premalo novih trajnostnih oblik mobilnosti (e-prevozi na klic, e-razvozi v zadnjem km, oskrba z gorivom za brez emisijska vozila, skupinski prevozi v času dogodkov, souporaba vozil, vzpostavljanje </a:t>
            </a:r>
            <a:r>
              <a:rPr lang="sl-SI" sz="1800" dirty="0" err="1">
                <a:solidFill>
                  <a:schemeClr val="bg1"/>
                </a:solidFill>
              </a:rPr>
              <a:t>mikro</a:t>
            </a:r>
            <a:r>
              <a:rPr lang="sl-SI" sz="1800" dirty="0">
                <a:solidFill>
                  <a:schemeClr val="bg1"/>
                </a:solidFill>
              </a:rPr>
              <a:t> mobilnosti, vzpostavljanje </a:t>
            </a:r>
            <a:r>
              <a:rPr lang="sl-SI" sz="1800" dirty="0" err="1">
                <a:solidFill>
                  <a:schemeClr val="bg1"/>
                </a:solidFill>
              </a:rPr>
              <a:t>multimodalnih</a:t>
            </a:r>
            <a:r>
              <a:rPr lang="sl-SI" sz="1800" dirty="0">
                <a:solidFill>
                  <a:schemeClr val="bg1"/>
                </a:solidFill>
              </a:rPr>
              <a:t> vozlišč in skupne platforme za mobilnost potnikov …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sl-SI" sz="1800" dirty="0">
                <a:solidFill>
                  <a:schemeClr val="bg1"/>
                </a:solidFill>
              </a:rPr>
              <a:t>Dostopnejšo infrastrukturo za osebe s posebnimi potrebami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sl-SI" sz="1800" dirty="0">
                <a:solidFill>
                  <a:schemeClr val="bg1"/>
                </a:solidFill>
              </a:rPr>
              <a:t>TD brez celostnih prometnih strategij.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sl-SI" sz="1800" dirty="0">
                <a:solidFill>
                  <a:schemeClr val="bg1"/>
                </a:solidFill>
              </a:rPr>
              <a:t>Nepovezana oskrba turističnih ponudnikov.</a:t>
            </a:r>
          </a:p>
          <a:p>
            <a:endParaRPr lang="sl-SI" sz="1800" dirty="0">
              <a:solidFill>
                <a:schemeClr val="bg1"/>
              </a:solidFill>
            </a:endParaRPr>
          </a:p>
        </p:txBody>
      </p:sp>
      <p:sp>
        <p:nvSpPr>
          <p:cNvPr id="11" name="Označba mesta datuma 1"/>
          <p:cNvSpPr txBox="1">
            <a:spLocks/>
          </p:cNvSpPr>
          <p:nvPr/>
        </p:nvSpPr>
        <p:spPr>
          <a:xfrm>
            <a:off x="55942" y="5620087"/>
            <a:ext cx="956310" cy="26469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sl-S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900" dirty="0">
                <a:solidFill>
                  <a:schemeClr val="bg1"/>
                </a:solidFill>
              </a:rPr>
              <a:t>28. 09. 2022</a:t>
            </a:r>
          </a:p>
        </p:txBody>
      </p:sp>
    </p:spTree>
    <p:extLst>
      <p:ext uri="{BB962C8B-B14F-4D97-AF65-F5344CB8AC3E}">
        <p14:creationId xmlns:p14="http://schemas.microsoft.com/office/powerpoint/2010/main" val="2260833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8650" y="802591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sl-SI" sz="3000" b="1" dirty="0">
                <a:solidFill>
                  <a:schemeClr val="accent6"/>
                </a:solidFill>
              </a:rPr>
              <a:t>DOSTOPNOST – povezanost Slovenije</a:t>
            </a:r>
          </a:p>
        </p:txBody>
      </p:sp>
      <p:pic>
        <p:nvPicPr>
          <p:cNvPr id="9" name="Označba mesta vsebine 8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153"/>
            <a:ext cx="9144000" cy="6089903"/>
          </a:xfrm>
        </p:spPr>
      </p:pic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>
          <a:xfrm>
            <a:off x="59804" y="5557422"/>
            <a:ext cx="2057400" cy="273844"/>
          </a:xfrm>
        </p:spPr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28. 9. 2022</a:t>
            </a: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>
          <a:xfrm>
            <a:off x="59804" y="1317187"/>
            <a:ext cx="4263663" cy="4033144"/>
          </a:xfrm>
        </p:spPr>
        <p:txBody>
          <a:bodyPr/>
          <a:lstStyle/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sl-SI" sz="1350">
                <a:solidFill>
                  <a:schemeClr val="bg1"/>
                </a:solidFill>
              </a:rPr>
              <a:t>Relativno dobra dostopnost preko slovenskega cestnega omrežja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sl-SI" sz="1350">
                <a:solidFill>
                  <a:schemeClr val="bg1"/>
                </a:solidFill>
              </a:rPr>
              <a:t>Frekvenca in linije javnega potniškega prometa prilagojena dnevnim migrantom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sl-SI" sz="1350">
                <a:solidFill>
                  <a:schemeClr val="bg1"/>
                </a:solidFill>
              </a:rPr>
              <a:t>JPP je premalo vključen v turistično ponudbo destinacij in turističnih ponudnikov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sl-SI" sz="1350">
                <a:solidFill>
                  <a:schemeClr val="bg1"/>
                </a:solidFill>
              </a:rPr>
              <a:t>Cene enkratnih vozovnic so relativno visoke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sl-SI" sz="1350">
                <a:solidFill>
                  <a:schemeClr val="bg1"/>
                </a:solidFill>
              </a:rPr>
              <a:t>Slaba oprema avtobusov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sl-SI" sz="1350">
                <a:solidFill>
                  <a:schemeClr val="bg1"/>
                </a:solidFill>
              </a:rPr>
              <a:t>Hitre linije le med večjimi urbanimi središči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sl-SI" sz="1350">
                <a:solidFill>
                  <a:schemeClr val="bg1"/>
                </a:solidFill>
              </a:rPr>
              <a:t>Precej nerešenih kritičnih točk prometne mreže (Posočje, obvoznica Bled, dostopnost Bela Krajina…)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sl-SI" sz="1350">
                <a:solidFill>
                  <a:schemeClr val="bg1"/>
                </a:solidFill>
              </a:rPr>
              <a:t>Počivališča in parkirišča bi lahko bila bolje uporabljena za potrebe promocije turistične destinacije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sl-SI" sz="1350">
                <a:solidFill>
                  <a:schemeClr val="bg1"/>
                </a:solidFill>
              </a:rPr>
              <a:t>Sistem kolesarskih poti v Sloveniji je v izgradnji, in še nepovezan!</a:t>
            </a:r>
            <a:endParaRPr lang="sl-SI" sz="1350" dirty="0">
              <a:solidFill>
                <a:schemeClr val="bg1"/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FBC0-1231-4731-8B3A-A8B569D990AE}" type="slidenum">
              <a:rPr lang="sl-SI" smtClean="0"/>
              <a:t>8</a:t>
            </a:fld>
            <a:endParaRPr lang="sl-SI"/>
          </a:p>
        </p:txBody>
      </p:sp>
      <p:pic>
        <p:nvPicPr>
          <p:cNvPr id="10" name="Picture 3" descr="I_FEEL_SLOVEN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9120" y="1147006"/>
            <a:ext cx="632460" cy="3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77A22B0E-18A1-42E6-A631-1963F9444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4" y="1055566"/>
            <a:ext cx="1198652" cy="343011"/>
          </a:xfrm>
          <a:prstGeom prst="rect">
            <a:avLst/>
          </a:prstGeom>
        </p:spPr>
      </p:pic>
      <p:sp>
        <p:nvSpPr>
          <p:cNvPr id="12" name="Naslov 1"/>
          <p:cNvSpPr txBox="1">
            <a:spLocks/>
          </p:cNvSpPr>
          <p:nvPr/>
        </p:nvSpPr>
        <p:spPr>
          <a:xfrm>
            <a:off x="659129" y="973174"/>
            <a:ext cx="7886700" cy="649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3000" dirty="0">
                <a:solidFill>
                  <a:schemeClr val="accent6"/>
                </a:solidFill>
              </a:rPr>
              <a:t>POVEZANOST SLOVENIJE</a:t>
            </a:r>
          </a:p>
        </p:txBody>
      </p:sp>
    </p:spTree>
    <p:extLst>
      <p:ext uri="{BB962C8B-B14F-4D97-AF65-F5344CB8AC3E}">
        <p14:creationId xmlns:p14="http://schemas.microsoft.com/office/powerpoint/2010/main" val="576387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>
          <a:xfrm>
            <a:off x="132489" y="5586413"/>
            <a:ext cx="2057400" cy="273844"/>
          </a:xfrm>
          <a:solidFill>
            <a:schemeClr val="bg1"/>
          </a:solidFill>
        </p:spPr>
        <p:txBody>
          <a:bodyPr/>
          <a:lstStyle/>
          <a:p>
            <a:r>
              <a:rPr lang="sl-SI" dirty="0"/>
              <a:t>28. 09. 2022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FBC0-1231-4731-8B3A-A8B569D990AE}" type="slidenum">
              <a:rPr lang="sl-SI" smtClean="0"/>
              <a:t>9</a:t>
            </a:fld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/>
          <a:srcRect l="18959" t="14667" r="19934" b="-159"/>
          <a:stretch/>
        </p:blipFill>
        <p:spPr>
          <a:xfrm>
            <a:off x="1657350" y="1663717"/>
            <a:ext cx="5445534" cy="4158440"/>
          </a:xfrm>
          <a:prstGeom prst="rect">
            <a:avLst/>
          </a:prstGeom>
        </p:spPr>
      </p:pic>
      <p:sp>
        <p:nvSpPr>
          <p:cNvPr id="8" name="Naslov 1"/>
          <p:cNvSpPr txBox="1">
            <a:spLocks/>
          </p:cNvSpPr>
          <p:nvPr/>
        </p:nvSpPr>
        <p:spPr>
          <a:xfrm>
            <a:off x="1391127" y="1166631"/>
            <a:ext cx="7236619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/>
            <a:r>
              <a:rPr lang="sl-SI" sz="3000" dirty="0">
                <a:solidFill>
                  <a:schemeClr val="accent6"/>
                </a:solidFill>
              </a:rPr>
              <a:t>ZELENA SHEMA SLOVENSKEGA TURIZMA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77A22B0E-18A1-42E6-A631-1963F9444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4" y="1219872"/>
            <a:ext cx="1198652" cy="343011"/>
          </a:xfrm>
          <a:prstGeom prst="rect">
            <a:avLst/>
          </a:prstGeom>
        </p:spPr>
      </p:pic>
      <p:pic>
        <p:nvPicPr>
          <p:cNvPr id="10" name="Picture 3" descr="I_FEEL_SLOVEN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1515" y="1285982"/>
            <a:ext cx="632460" cy="3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011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515</TotalTime>
  <Words>488</Words>
  <Application>Microsoft Macintosh PowerPoint</Application>
  <PresentationFormat>On-screen Show (4:3)</PresentationFormat>
  <Paragraphs>85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TRAJNOSTNA MOBILNOST STRATEŠKO</vt:lpstr>
      <vt:lpstr>PODNEBNA STRATEGIJA 2050</vt:lpstr>
      <vt:lpstr>STRATEGIJA RAZVOJA PROMETA RS DO L 2030 posveča veliko pozornost ukrepom trajnostne mobilnosti v turizmu! </vt:lpstr>
      <vt:lpstr>PowerPoint Presentation</vt:lpstr>
      <vt:lpstr>PowerPoint Presentation</vt:lpstr>
      <vt:lpstr>DOSTOPNOST – povezanost Slovenije</vt:lpstr>
      <vt:lpstr>PowerPoint Presentation</vt:lpstr>
      <vt:lpstr>SLOVENIA GREEN – DOBRE PRAKSE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Ana Zupan</dc:creator>
  <cp:lastModifiedBy>Aljaz Cad</cp:lastModifiedBy>
  <cp:revision>80</cp:revision>
  <dcterms:created xsi:type="dcterms:W3CDTF">2018-12-10T17:09:38Z</dcterms:created>
  <dcterms:modified xsi:type="dcterms:W3CDTF">2022-09-27T12:59:52Z</dcterms:modified>
</cp:coreProperties>
</file>